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9"/>
  </p:notesMasterIdLst>
  <p:sldIdLst>
    <p:sldId id="256" r:id="rId2"/>
    <p:sldId id="379" r:id="rId3"/>
    <p:sldId id="431" r:id="rId4"/>
    <p:sldId id="380" r:id="rId5"/>
    <p:sldId id="432" r:id="rId6"/>
    <p:sldId id="434" r:id="rId7"/>
    <p:sldId id="455" r:id="rId8"/>
    <p:sldId id="435" r:id="rId9"/>
    <p:sldId id="436" r:id="rId10"/>
    <p:sldId id="437" r:id="rId11"/>
    <p:sldId id="439" r:id="rId12"/>
    <p:sldId id="440" r:id="rId13"/>
    <p:sldId id="441" r:id="rId14"/>
    <p:sldId id="442" r:id="rId15"/>
    <p:sldId id="443" r:id="rId16"/>
    <p:sldId id="444" r:id="rId17"/>
    <p:sldId id="445" r:id="rId18"/>
    <p:sldId id="446" r:id="rId19"/>
    <p:sldId id="447" r:id="rId20"/>
    <p:sldId id="449" r:id="rId21"/>
    <p:sldId id="448" r:id="rId22"/>
    <p:sldId id="450" r:id="rId23"/>
    <p:sldId id="451" r:id="rId24"/>
    <p:sldId id="452" r:id="rId25"/>
    <p:sldId id="453" r:id="rId26"/>
    <p:sldId id="454" r:id="rId27"/>
    <p:sldId id="42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53" autoAdjust="0"/>
    <p:restoredTop sz="78947" autoAdjust="0"/>
  </p:normalViewPr>
  <p:slideViewPr>
    <p:cSldViewPr snapToGrid="0">
      <p:cViewPr varScale="1">
        <p:scale>
          <a:sx n="63" d="100"/>
          <a:sy n="63" d="100"/>
        </p:scale>
        <p:origin x="208" y="648"/>
      </p:cViewPr>
      <p:guideLst/>
    </p:cSldViewPr>
  </p:slideViewPr>
  <p:outlineViewPr>
    <p:cViewPr>
      <p:scale>
        <a:sx n="33" d="100"/>
        <a:sy n="33" d="100"/>
      </p:scale>
      <p:origin x="0" y="-265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6C857E-40AF-6B44-8592-E90512C90D2B}" type="datetimeFigureOut">
              <a:rPr lang="en-US" smtClean="0"/>
              <a:t>1/24/24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572C18-17BF-314A-AE25-C03A5B7BEA22}" type="slidenum">
              <a:rPr lang="en-US" smtClean="0"/>
              <a:t>‹#›</a:t>
            </a:fld>
            <a:endParaRPr lang="en-US"/>
          </a:p>
        </p:txBody>
      </p:sp>
    </p:spTree>
    <p:extLst>
      <p:ext uri="{BB962C8B-B14F-4D97-AF65-F5344CB8AC3E}">
        <p14:creationId xmlns:p14="http://schemas.microsoft.com/office/powerpoint/2010/main" val="1121676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0572C18-17BF-314A-AE25-C03A5B7BEA22}" type="slidenum">
              <a:rPr lang="en-US" smtClean="0"/>
              <a:t>1</a:t>
            </a:fld>
            <a:endParaRPr lang="en-US"/>
          </a:p>
        </p:txBody>
      </p:sp>
    </p:spTree>
    <p:extLst>
      <p:ext uri="{BB962C8B-B14F-4D97-AF65-F5344CB8AC3E}">
        <p14:creationId xmlns:p14="http://schemas.microsoft.com/office/powerpoint/2010/main" val="801387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3</a:t>
            </a:fld>
            <a:endParaRPr lang="en-US"/>
          </a:p>
        </p:txBody>
      </p:sp>
    </p:spTree>
    <p:extLst>
      <p:ext uri="{BB962C8B-B14F-4D97-AF65-F5344CB8AC3E}">
        <p14:creationId xmlns:p14="http://schemas.microsoft.com/office/powerpoint/2010/main" val="2551039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8</a:t>
            </a:fld>
            <a:endParaRPr lang="en-US"/>
          </a:p>
        </p:txBody>
      </p:sp>
    </p:spTree>
    <p:extLst>
      <p:ext uri="{BB962C8B-B14F-4D97-AF65-F5344CB8AC3E}">
        <p14:creationId xmlns:p14="http://schemas.microsoft.com/office/powerpoint/2010/main" val="3815471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12</a:t>
            </a:fld>
            <a:endParaRPr lang="en-US"/>
          </a:p>
        </p:txBody>
      </p:sp>
    </p:spTree>
    <p:extLst>
      <p:ext uri="{BB962C8B-B14F-4D97-AF65-F5344CB8AC3E}">
        <p14:creationId xmlns:p14="http://schemas.microsoft.com/office/powerpoint/2010/main" val="1820290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15</a:t>
            </a:fld>
            <a:endParaRPr lang="en-US"/>
          </a:p>
        </p:txBody>
      </p:sp>
    </p:spTree>
    <p:extLst>
      <p:ext uri="{BB962C8B-B14F-4D97-AF65-F5344CB8AC3E}">
        <p14:creationId xmlns:p14="http://schemas.microsoft.com/office/powerpoint/2010/main" val="207417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17</a:t>
            </a:fld>
            <a:endParaRPr lang="en-US"/>
          </a:p>
        </p:txBody>
      </p:sp>
    </p:spTree>
    <p:extLst>
      <p:ext uri="{BB962C8B-B14F-4D97-AF65-F5344CB8AC3E}">
        <p14:creationId xmlns:p14="http://schemas.microsoft.com/office/powerpoint/2010/main" val="985568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19</a:t>
            </a:fld>
            <a:endParaRPr lang="en-US"/>
          </a:p>
        </p:txBody>
      </p:sp>
    </p:spTree>
    <p:extLst>
      <p:ext uri="{BB962C8B-B14F-4D97-AF65-F5344CB8AC3E}">
        <p14:creationId xmlns:p14="http://schemas.microsoft.com/office/powerpoint/2010/main" val="1055583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572C18-17BF-314A-AE25-C03A5B7BEA22}" type="slidenum">
              <a:rPr lang="en-US" smtClean="0"/>
              <a:t>27</a:t>
            </a:fld>
            <a:endParaRPr lang="en-US"/>
          </a:p>
        </p:txBody>
      </p:sp>
    </p:spTree>
    <p:extLst>
      <p:ext uri="{BB962C8B-B14F-4D97-AF65-F5344CB8AC3E}">
        <p14:creationId xmlns:p14="http://schemas.microsoft.com/office/powerpoint/2010/main" val="36424466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1/24/24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1/24/24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1/24/24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1/24/24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1/24/24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50000">
              <a:schemeClr val="accent4">
                <a:lumMod val="75000"/>
              </a:schemeClr>
            </a:gs>
            <a:gs pos="100000">
              <a:schemeClr val="accent4">
                <a:lumMod val="50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1/24/24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AE669-9970-0DB8-83C3-C9D655C84B00}"/>
              </a:ext>
            </a:extLst>
          </p:cNvPr>
          <p:cNvSpPr>
            <a:spLocks noGrp="1"/>
          </p:cNvSpPr>
          <p:nvPr>
            <p:ph type="ctrTitle"/>
          </p:nvPr>
        </p:nvSpPr>
        <p:spPr/>
        <p:txBody>
          <a:bodyPr/>
          <a:lstStyle/>
          <a:p>
            <a:r>
              <a:rPr lang="en-US" dirty="0"/>
              <a:t>Ecclesiastes </a:t>
            </a:r>
          </a:p>
        </p:txBody>
      </p:sp>
      <p:sp>
        <p:nvSpPr>
          <p:cNvPr id="3" name="Subtitle 2">
            <a:extLst>
              <a:ext uri="{FF2B5EF4-FFF2-40B4-BE49-F238E27FC236}">
                <a16:creationId xmlns:a16="http://schemas.microsoft.com/office/drawing/2014/main" id="{C1E57DA3-E595-260C-056C-F3DF157D596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06712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1:12 – 2:26  </a:t>
            </a:r>
            <a:br>
              <a:rPr lang="en-US" dirty="0"/>
            </a:br>
            <a:r>
              <a:rPr lang="en-US" dirty="0"/>
              <a:t>The works of man fall short to fully satisfy</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The works of this life are transitory and human existence in and of itself (without God) is meaningless.  </a:t>
            </a:r>
          </a:p>
          <a:p>
            <a:pPr marL="0" lvl="0" indent="0">
              <a:buNone/>
            </a:pPr>
            <a:r>
              <a:rPr lang="en-US" dirty="0"/>
              <a:t>Earthly wisdom just brings grief and sorrow (</a:t>
            </a:r>
            <a:r>
              <a:rPr lang="en-US" dirty="0">
                <a:solidFill>
                  <a:srgbClr val="FFFF00"/>
                </a:solidFill>
              </a:rPr>
              <a:t>1:17-18)</a:t>
            </a:r>
            <a:r>
              <a:rPr lang="en-US" dirty="0"/>
              <a:t>.  (He found that he knew too much. :)</a:t>
            </a:r>
          </a:p>
        </p:txBody>
      </p:sp>
    </p:spTree>
    <p:extLst>
      <p:ext uri="{BB962C8B-B14F-4D97-AF65-F5344CB8AC3E}">
        <p14:creationId xmlns:p14="http://schemas.microsoft.com/office/powerpoint/2010/main" val="3494216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1:12 – 2:26  </a:t>
            </a:r>
            <a:br>
              <a:rPr lang="en-US" dirty="0"/>
            </a:br>
            <a:r>
              <a:rPr lang="en-US" dirty="0"/>
              <a:t>The works of man fall short to fully satisfy</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fontScale="92500" lnSpcReduction="10000"/>
          </a:bodyPr>
          <a:lstStyle/>
          <a:p>
            <a:pPr marL="0" indent="0">
              <a:buNone/>
            </a:pPr>
            <a:r>
              <a:rPr lang="en-US" dirty="0"/>
              <a:t>He tried pleasure (</a:t>
            </a:r>
            <a:r>
              <a:rPr lang="en-US" dirty="0">
                <a:solidFill>
                  <a:srgbClr val="FFFF00"/>
                </a:solidFill>
              </a:rPr>
              <a:t>2:1ff</a:t>
            </a:r>
            <a:r>
              <a:rPr lang="en-US" dirty="0"/>
              <a:t>) – laughter, wine, houses, gardens and fruit trees, pools, servants, money, singers and instruments / concubines.  He had it all – but yet felt that pleasure was all vain.  </a:t>
            </a:r>
            <a:endParaRPr lang="en-US" sz="2000" dirty="0"/>
          </a:p>
          <a:p>
            <a:pPr marL="0" lvl="0" indent="0">
              <a:buNone/>
            </a:pPr>
            <a:endParaRPr lang="en-US" sz="900" dirty="0"/>
          </a:p>
          <a:p>
            <a:pPr marL="0" lvl="0" indent="0">
              <a:buNone/>
            </a:pPr>
            <a:r>
              <a:rPr lang="en-US" dirty="0"/>
              <a:t>There are so many downsides to this earthly life</a:t>
            </a:r>
            <a:endParaRPr lang="en-US" sz="2000" dirty="0"/>
          </a:p>
          <a:p>
            <a:r>
              <a:rPr lang="en-US" dirty="0"/>
              <a:t>He looked at all his works and labor, what he had accomplished, and it was vanity (</a:t>
            </a:r>
            <a:r>
              <a:rPr lang="en-US" dirty="0">
                <a:solidFill>
                  <a:srgbClr val="FFFF00"/>
                </a:solidFill>
              </a:rPr>
              <a:t>2:11</a:t>
            </a:r>
            <a:r>
              <a:rPr lang="en-US" dirty="0"/>
              <a:t>)</a:t>
            </a:r>
            <a:endParaRPr lang="en-US" sz="2200" dirty="0"/>
          </a:p>
          <a:p>
            <a:r>
              <a:rPr lang="en-US" dirty="0"/>
              <a:t>Both the wise and the fool will die (</a:t>
            </a:r>
            <a:r>
              <a:rPr lang="en-US" dirty="0">
                <a:solidFill>
                  <a:srgbClr val="FFFF00"/>
                </a:solidFill>
              </a:rPr>
              <a:t>2:14</a:t>
            </a:r>
            <a:r>
              <a:rPr lang="en-US" dirty="0"/>
              <a:t>)</a:t>
            </a:r>
            <a:endParaRPr lang="en-US" sz="2200" dirty="0"/>
          </a:p>
          <a:p>
            <a:r>
              <a:rPr lang="en-US" dirty="0"/>
              <a:t>We will leave everything that we have worked for behind, maybe to a fool (</a:t>
            </a:r>
            <a:r>
              <a:rPr lang="en-US" dirty="0">
                <a:solidFill>
                  <a:srgbClr val="FFFF00"/>
                </a:solidFill>
              </a:rPr>
              <a:t>2:18</a:t>
            </a:r>
            <a:r>
              <a:rPr lang="en-US" dirty="0"/>
              <a:t>)</a:t>
            </a:r>
            <a:endParaRPr lang="en-US" sz="2200" dirty="0"/>
          </a:p>
          <a:p>
            <a:r>
              <a:rPr lang="en-US" dirty="0"/>
              <a:t>So much work and little rest (</a:t>
            </a:r>
            <a:r>
              <a:rPr lang="en-US" dirty="0">
                <a:solidFill>
                  <a:srgbClr val="FFFF00"/>
                </a:solidFill>
              </a:rPr>
              <a:t>2:23</a:t>
            </a:r>
            <a:r>
              <a:rPr lang="en-US" dirty="0"/>
              <a:t>).  You wake up at night thinking about the upcoming trials of the day.  </a:t>
            </a:r>
            <a:endParaRPr lang="en-US" sz="2200" dirty="0"/>
          </a:p>
        </p:txBody>
      </p:sp>
    </p:spTree>
    <p:extLst>
      <p:ext uri="{BB962C8B-B14F-4D97-AF65-F5344CB8AC3E}">
        <p14:creationId xmlns:p14="http://schemas.microsoft.com/office/powerpoint/2010/main" val="3155175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1:12 – 2:26  </a:t>
            </a:r>
            <a:br>
              <a:rPr lang="en-US" dirty="0"/>
            </a:br>
            <a:r>
              <a:rPr lang="en-US" dirty="0"/>
              <a:t>The works of man fall short to fully satisfy</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But it is good to enjoy what we have (</a:t>
            </a:r>
            <a:r>
              <a:rPr lang="en-US" dirty="0">
                <a:solidFill>
                  <a:srgbClr val="FFFF00"/>
                </a:solidFill>
              </a:rPr>
              <a:t>2:24</a:t>
            </a:r>
            <a:r>
              <a:rPr lang="en-US" dirty="0"/>
              <a:t>).  Let’s not forget to be thankful (</a:t>
            </a:r>
            <a:r>
              <a:rPr lang="en-US" dirty="0">
                <a:solidFill>
                  <a:srgbClr val="FFFF00"/>
                </a:solidFill>
              </a:rPr>
              <a:t>Colossians 3:15 </a:t>
            </a:r>
            <a:r>
              <a:rPr lang="en-US" dirty="0"/>
              <a:t>“be ye thankful”). With God, even this life has benefit.  (Lesson on “Reasons to Serve God”, </a:t>
            </a:r>
            <a:r>
              <a:rPr lang="en-US" dirty="0">
                <a:solidFill>
                  <a:srgbClr val="FFFF00"/>
                </a:solidFill>
              </a:rPr>
              <a:t>1 Timothy 4:8  </a:t>
            </a:r>
            <a:r>
              <a:rPr lang="en-US" dirty="0"/>
              <a:t>godliness… having promise of the life that now is…)  The Preacher says this three times (</a:t>
            </a:r>
            <a:r>
              <a:rPr lang="en-US" dirty="0">
                <a:solidFill>
                  <a:srgbClr val="FFFF00"/>
                </a:solidFill>
              </a:rPr>
              <a:t>2:24; 3:13; 5:18</a:t>
            </a:r>
            <a:r>
              <a:rPr lang="en-US" dirty="0"/>
              <a:t>).</a:t>
            </a:r>
          </a:p>
          <a:p>
            <a:pPr marL="0" lvl="0" indent="0">
              <a:buNone/>
            </a:pPr>
            <a:r>
              <a:rPr lang="en-US" dirty="0"/>
              <a:t>Eating and drinking WITH God in our life is true enjoyment (</a:t>
            </a:r>
            <a:r>
              <a:rPr lang="en-US" dirty="0">
                <a:solidFill>
                  <a:srgbClr val="FFFF00"/>
                </a:solidFill>
              </a:rPr>
              <a:t>2:25</a:t>
            </a:r>
            <a:r>
              <a:rPr lang="en-US" dirty="0"/>
              <a:t>).</a:t>
            </a:r>
          </a:p>
          <a:p>
            <a:pPr marL="0" lvl="0" indent="0">
              <a:buNone/>
            </a:pPr>
            <a:r>
              <a:rPr lang="en-US" dirty="0"/>
              <a:t>If our aims are simply to make this earthly life a better place with environmental, social and political reform - what have we really done?  This life and this world is going to burn up (2 Peter 3).  </a:t>
            </a:r>
            <a:r>
              <a:rPr lang="en-US" dirty="0">
                <a:solidFill>
                  <a:srgbClr val="FFFF00"/>
                </a:solidFill>
              </a:rPr>
              <a:t>But we rather have opportunity to do things of eternal significance. </a:t>
            </a:r>
          </a:p>
        </p:txBody>
      </p:sp>
    </p:spTree>
    <p:extLst>
      <p:ext uri="{BB962C8B-B14F-4D97-AF65-F5344CB8AC3E}">
        <p14:creationId xmlns:p14="http://schemas.microsoft.com/office/powerpoint/2010/main" val="2603882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3:1 – 5:20  </a:t>
            </a:r>
            <a:br>
              <a:rPr lang="en-US" dirty="0"/>
            </a:br>
            <a:r>
              <a:rPr lang="en-US" dirty="0"/>
              <a:t>God has a plan that he is working out (3:11).  Enjoy what he has given us, and trust him.</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Autofit/>
          </a:bodyPr>
          <a:lstStyle/>
          <a:p>
            <a:pPr marL="0" lvl="0" indent="0">
              <a:buNone/>
            </a:pPr>
            <a:r>
              <a:rPr lang="en-US" sz="2100" dirty="0"/>
              <a:t>We should never attempt to use the general description of the events in life in </a:t>
            </a:r>
            <a:r>
              <a:rPr lang="en-US" sz="2100" dirty="0">
                <a:solidFill>
                  <a:srgbClr val="FFFF00"/>
                </a:solidFill>
              </a:rPr>
              <a:t>Ecclesiastes 3:1-8 </a:t>
            </a:r>
            <a:r>
              <a:rPr lang="en-US" sz="2100" dirty="0"/>
              <a:t>to prove something that another passage of scripture forbids (like a passage within our own covenant law).  The general statements in chapter </a:t>
            </a:r>
            <a:r>
              <a:rPr lang="en-US" sz="2100" dirty="0">
                <a:solidFill>
                  <a:srgbClr val="FFFF00"/>
                </a:solidFill>
              </a:rPr>
              <a:t>3:1-8</a:t>
            </a:r>
            <a:r>
              <a:rPr lang="en-US" sz="2100" dirty="0"/>
              <a:t> are not unbounded, and should be taken in harmony with other passages.  We should always look to harmonize scripture – not take a passage to mean anything we want it to mean.  For example, “a time to die” would not authorize us to take our own life.  That would contradict other passages.  Likewise, “a time to kill” and “a time of war” would be bounded by other passages in God’s word, and certainly by the covenant under which we live.  We aren’t directly authorized like Saul and David to kill (e.g. </a:t>
            </a:r>
            <a:r>
              <a:rPr lang="en-US" sz="2100" dirty="0">
                <a:solidFill>
                  <a:srgbClr val="FFFF00"/>
                </a:solidFill>
              </a:rPr>
              <a:t>1 Samuel 15 </a:t>
            </a:r>
            <a:r>
              <a:rPr lang="en-US" sz="2100" dirty="0"/>
              <a:t>“utterly destroy Amalek”).  We should never attempt to use the events of this life in Ecclesiastes </a:t>
            </a:r>
            <a:r>
              <a:rPr lang="en-US" sz="2100" dirty="0">
                <a:solidFill>
                  <a:srgbClr val="FFFF00"/>
                </a:solidFill>
              </a:rPr>
              <a:t>3:1-8</a:t>
            </a:r>
            <a:r>
              <a:rPr lang="en-US" sz="2100" dirty="0"/>
              <a:t> to prove something that another passage of scripture forbids (like a passage within our own covenant law).  </a:t>
            </a:r>
          </a:p>
        </p:txBody>
      </p:sp>
    </p:spTree>
    <p:extLst>
      <p:ext uri="{BB962C8B-B14F-4D97-AF65-F5344CB8AC3E}">
        <p14:creationId xmlns:p14="http://schemas.microsoft.com/office/powerpoint/2010/main" val="51206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3:1 – 5:20  </a:t>
            </a:r>
            <a:br>
              <a:rPr lang="en-US" dirty="0"/>
            </a:br>
            <a:r>
              <a:rPr lang="en-US" dirty="0"/>
              <a:t>God has a plan that he is working out (3:11).  Enjoy what he has given us, and trust him.</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lnSpcReduction="10000"/>
          </a:bodyPr>
          <a:lstStyle/>
          <a:p>
            <a:pPr marL="0" lvl="0" indent="0">
              <a:buNone/>
            </a:pPr>
            <a:r>
              <a:rPr lang="en-US" dirty="0"/>
              <a:t>As we’ve seen even from the book of Job, man is in no position to know the works of God, what is happening behind the scenes (</a:t>
            </a:r>
            <a:r>
              <a:rPr lang="en-US" dirty="0">
                <a:solidFill>
                  <a:srgbClr val="FFFF00"/>
                </a:solidFill>
              </a:rPr>
              <a:t>3:11 “no man can find out the work that God </a:t>
            </a:r>
            <a:r>
              <a:rPr lang="en-US" dirty="0" err="1">
                <a:solidFill>
                  <a:srgbClr val="FFFF00"/>
                </a:solidFill>
              </a:rPr>
              <a:t>maketh</a:t>
            </a:r>
            <a:r>
              <a:rPr lang="en-US" dirty="0">
                <a:solidFill>
                  <a:srgbClr val="FFFF00"/>
                </a:solidFill>
              </a:rPr>
              <a:t>”; 6:12 “who can tell a man what shall be...”; 7:14 “to then end that man should find nothing after him”; 8:7 “he </a:t>
            </a:r>
            <a:r>
              <a:rPr lang="en-US" dirty="0" err="1">
                <a:solidFill>
                  <a:srgbClr val="FFFF00"/>
                </a:solidFill>
              </a:rPr>
              <a:t>knoweth</a:t>
            </a:r>
            <a:r>
              <a:rPr lang="en-US" dirty="0">
                <a:solidFill>
                  <a:srgbClr val="FFFF00"/>
                </a:solidFill>
              </a:rPr>
              <a:t> not that which shall be…”; 11:5 “thou </a:t>
            </a:r>
            <a:r>
              <a:rPr lang="en-US" dirty="0" err="1">
                <a:solidFill>
                  <a:srgbClr val="FFFF00"/>
                </a:solidFill>
              </a:rPr>
              <a:t>knowest</a:t>
            </a:r>
            <a:r>
              <a:rPr lang="en-US" dirty="0">
                <a:solidFill>
                  <a:srgbClr val="FFFF00"/>
                </a:solidFill>
              </a:rPr>
              <a:t> not the works of God”; Remember the book of Job</a:t>
            </a:r>
            <a:r>
              <a:rPr lang="en-US" dirty="0"/>
              <a:t>).  But The Preacher again encourages man to enjoy the good of his labor (</a:t>
            </a:r>
            <a:r>
              <a:rPr lang="en-US" dirty="0">
                <a:solidFill>
                  <a:srgbClr val="FFFF00"/>
                </a:solidFill>
              </a:rPr>
              <a:t>3:13</a:t>
            </a:r>
            <a:r>
              <a:rPr lang="en-US" dirty="0"/>
              <a:t>).  The Preacher says this three times (</a:t>
            </a:r>
            <a:r>
              <a:rPr lang="en-US" dirty="0">
                <a:solidFill>
                  <a:srgbClr val="FFFF00"/>
                </a:solidFill>
              </a:rPr>
              <a:t>2:24; 3:13; 5:18</a:t>
            </a:r>
            <a:r>
              <a:rPr lang="en-US" dirty="0"/>
              <a:t>).</a:t>
            </a:r>
          </a:p>
          <a:p>
            <a:pPr marL="0" lvl="0" indent="0">
              <a:buNone/>
            </a:pPr>
            <a:r>
              <a:rPr lang="en-US" dirty="0"/>
              <a:t>Yes, there is injustice, even in the courts of law (</a:t>
            </a:r>
            <a:r>
              <a:rPr lang="en-US" dirty="0">
                <a:solidFill>
                  <a:srgbClr val="FFFF00"/>
                </a:solidFill>
              </a:rPr>
              <a:t>3:16</a:t>
            </a:r>
            <a:r>
              <a:rPr lang="en-US" dirty="0"/>
              <a:t>), but God will take care of things.  God will make things right in the end (</a:t>
            </a:r>
            <a:r>
              <a:rPr lang="en-US" dirty="0">
                <a:solidFill>
                  <a:srgbClr val="FFFF00"/>
                </a:solidFill>
              </a:rPr>
              <a:t>2 Corinthians 5:10  </a:t>
            </a:r>
            <a:r>
              <a:rPr lang="en-US" dirty="0"/>
              <a:t>we must all appear before the judgement seat of Christ)</a:t>
            </a:r>
          </a:p>
          <a:p>
            <a:pPr marL="0" lvl="0" indent="0">
              <a:buNone/>
            </a:pPr>
            <a:r>
              <a:rPr lang="en-US" dirty="0"/>
              <a:t>It is still good to rejoice in your own labors (</a:t>
            </a:r>
            <a:r>
              <a:rPr lang="en-US" dirty="0">
                <a:solidFill>
                  <a:srgbClr val="FFFF00"/>
                </a:solidFill>
              </a:rPr>
              <a:t>3:22</a:t>
            </a:r>
            <a:r>
              <a:rPr lang="en-US" dirty="0"/>
              <a:t>).</a:t>
            </a:r>
          </a:p>
        </p:txBody>
      </p:sp>
    </p:spTree>
    <p:extLst>
      <p:ext uri="{BB962C8B-B14F-4D97-AF65-F5344CB8AC3E}">
        <p14:creationId xmlns:p14="http://schemas.microsoft.com/office/powerpoint/2010/main" val="621128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3:1 – 5:20  </a:t>
            </a:r>
            <a:br>
              <a:rPr lang="en-US" dirty="0"/>
            </a:br>
            <a:r>
              <a:rPr lang="en-US" dirty="0"/>
              <a:t>God has a plan that he is working out (3:11).  Enjoy what he has given us, and trust him.</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There exists oppression (</a:t>
            </a:r>
            <a:r>
              <a:rPr lang="en-US" dirty="0">
                <a:solidFill>
                  <a:srgbClr val="FFFF00"/>
                </a:solidFill>
              </a:rPr>
              <a:t>4:1</a:t>
            </a:r>
            <a:r>
              <a:rPr lang="en-US" dirty="0"/>
              <a:t>), envy (</a:t>
            </a:r>
            <a:r>
              <a:rPr lang="en-US" dirty="0">
                <a:solidFill>
                  <a:srgbClr val="FFFF00"/>
                </a:solidFill>
              </a:rPr>
              <a:t>4:4</a:t>
            </a:r>
            <a:r>
              <a:rPr lang="en-US" dirty="0"/>
              <a:t>), loneliness (</a:t>
            </a:r>
            <a:r>
              <a:rPr lang="en-US" dirty="0">
                <a:solidFill>
                  <a:srgbClr val="FFFF00"/>
                </a:solidFill>
              </a:rPr>
              <a:t>4:8</a:t>
            </a:r>
            <a:r>
              <a:rPr lang="en-US" dirty="0"/>
              <a:t>) in this world.  But companions are good and what we need (</a:t>
            </a:r>
            <a:r>
              <a:rPr lang="en-US" dirty="0">
                <a:solidFill>
                  <a:srgbClr val="FFFF00"/>
                </a:solidFill>
              </a:rPr>
              <a:t>4:9-12</a:t>
            </a:r>
            <a:r>
              <a:rPr lang="en-US" dirty="0"/>
              <a:t>).  We should be willing to accept instruction, as should even an old king (</a:t>
            </a:r>
            <a:r>
              <a:rPr lang="en-US" dirty="0">
                <a:solidFill>
                  <a:srgbClr val="FFFF00"/>
                </a:solidFill>
              </a:rPr>
              <a:t>4:13</a:t>
            </a:r>
            <a:r>
              <a:rPr lang="en-US" dirty="0"/>
              <a:t>).</a:t>
            </a:r>
          </a:p>
          <a:p>
            <a:pPr marL="0" lvl="0" indent="0">
              <a:buNone/>
            </a:pPr>
            <a:r>
              <a:rPr lang="en-US" dirty="0"/>
              <a:t>A poor wise lad is released from prison and becomes king.  Everyone throngs to him, but then finally his people are not happy with him.  Vanity.  (</a:t>
            </a:r>
            <a:r>
              <a:rPr lang="en-US" dirty="0">
                <a:solidFill>
                  <a:srgbClr val="FFFF00"/>
                </a:solidFill>
              </a:rPr>
              <a:t>4:16</a:t>
            </a:r>
            <a:r>
              <a:rPr lang="en-US" dirty="0"/>
              <a:t>)</a:t>
            </a:r>
          </a:p>
        </p:txBody>
      </p:sp>
    </p:spTree>
    <p:extLst>
      <p:ext uri="{BB962C8B-B14F-4D97-AF65-F5344CB8AC3E}">
        <p14:creationId xmlns:p14="http://schemas.microsoft.com/office/powerpoint/2010/main" val="402978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3:1 – 5:20  </a:t>
            </a:r>
            <a:br>
              <a:rPr lang="en-US" dirty="0"/>
            </a:br>
            <a:r>
              <a:rPr lang="en-US" dirty="0"/>
              <a:t>God has a plan that he is working out (3:11).  Enjoy what he has given us, and trust him.</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Be careful before God and fear him – in your worship (</a:t>
            </a:r>
            <a:r>
              <a:rPr lang="en-US" dirty="0">
                <a:solidFill>
                  <a:srgbClr val="FFFF00"/>
                </a:solidFill>
              </a:rPr>
              <a:t>5:1</a:t>
            </a:r>
            <a:r>
              <a:rPr lang="en-US" dirty="0"/>
              <a:t>) and in your words (</a:t>
            </a:r>
            <a:r>
              <a:rPr lang="en-US" dirty="0">
                <a:solidFill>
                  <a:srgbClr val="FFFF00"/>
                </a:solidFill>
              </a:rPr>
              <a:t>5:2)</a:t>
            </a:r>
            <a:r>
              <a:rPr lang="en-US" dirty="0"/>
              <a:t>.</a:t>
            </a:r>
          </a:p>
          <a:p>
            <a:pPr marL="0" lvl="0" indent="0">
              <a:buNone/>
            </a:pPr>
            <a:r>
              <a:rPr lang="en-US" dirty="0"/>
              <a:t>Be careful with riches – they may be to your hurt.  Greed (</a:t>
            </a:r>
            <a:r>
              <a:rPr lang="en-US" dirty="0">
                <a:solidFill>
                  <a:srgbClr val="FFFF00"/>
                </a:solidFill>
              </a:rPr>
              <a:t>5:10</a:t>
            </a:r>
            <a:r>
              <a:rPr lang="en-US" dirty="0"/>
              <a:t>), loss of sleep (</a:t>
            </a:r>
            <a:r>
              <a:rPr lang="en-US" dirty="0">
                <a:solidFill>
                  <a:srgbClr val="FFFF00"/>
                </a:solidFill>
              </a:rPr>
              <a:t>5:12</a:t>
            </a:r>
            <a:r>
              <a:rPr lang="en-US" dirty="0"/>
              <a:t>).  You will leave it all behind (</a:t>
            </a:r>
            <a:r>
              <a:rPr lang="en-US" dirty="0">
                <a:solidFill>
                  <a:srgbClr val="FFFF00"/>
                </a:solidFill>
              </a:rPr>
              <a:t>5:15</a:t>
            </a:r>
            <a:r>
              <a:rPr lang="en-US" dirty="0"/>
              <a:t>).</a:t>
            </a:r>
          </a:p>
          <a:p>
            <a:pPr marL="0" lvl="0" indent="0">
              <a:buNone/>
            </a:pPr>
            <a:r>
              <a:rPr lang="en-US" dirty="0"/>
              <a:t>But enjoy good from your labor, it’s your portion in this life (</a:t>
            </a:r>
            <a:r>
              <a:rPr lang="en-US" dirty="0">
                <a:solidFill>
                  <a:srgbClr val="FFFF00"/>
                </a:solidFill>
              </a:rPr>
              <a:t>5:18</a:t>
            </a:r>
            <a:r>
              <a:rPr lang="en-US" dirty="0"/>
              <a:t>).  The Preacher says this three times (</a:t>
            </a:r>
            <a:r>
              <a:rPr lang="en-US" dirty="0">
                <a:solidFill>
                  <a:srgbClr val="FFFF00"/>
                </a:solidFill>
              </a:rPr>
              <a:t>2:24; 3:13; 5:18</a:t>
            </a:r>
            <a:r>
              <a:rPr lang="en-US" dirty="0"/>
              <a:t>).</a:t>
            </a:r>
          </a:p>
        </p:txBody>
      </p:sp>
    </p:spTree>
    <p:extLst>
      <p:ext uri="{BB962C8B-B14F-4D97-AF65-F5344CB8AC3E}">
        <p14:creationId xmlns:p14="http://schemas.microsoft.com/office/powerpoint/2010/main" val="283891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6:1 – 8:15  </a:t>
            </a:r>
            <a:br>
              <a:rPr lang="en-US" dirty="0"/>
            </a:br>
            <a:r>
              <a:rPr lang="en-US" dirty="0"/>
              <a:t>Have the proper perspective on things of this life (some things are “better” than others)  </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fontScale="92500"/>
          </a:bodyPr>
          <a:lstStyle/>
          <a:p>
            <a:pPr marL="0" lvl="0" indent="0">
              <a:buNone/>
            </a:pPr>
            <a:r>
              <a:rPr lang="en-US" dirty="0"/>
              <a:t>Some may have long life and riches, yet their lives are not filled with good (</a:t>
            </a:r>
            <a:r>
              <a:rPr lang="en-US" dirty="0">
                <a:solidFill>
                  <a:srgbClr val="FFFF00"/>
                </a:solidFill>
              </a:rPr>
              <a:t>6:2-3</a:t>
            </a:r>
            <a:r>
              <a:rPr lang="en-US" dirty="0"/>
              <a:t>).  That’s vanity, an evil under the sun.  If one were to live 1000 years twice, and saw no good, he would go to the same place as everyone else (</a:t>
            </a:r>
            <a:r>
              <a:rPr lang="en-US" dirty="0">
                <a:solidFill>
                  <a:srgbClr val="FFFF00"/>
                </a:solidFill>
              </a:rPr>
              <a:t>6:6</a:t>
            </a:r>
            <a:r>
              <a:rPr lang="en-US" dirty="0"/>
              <a:t>).  </a:t>
            </a:r>
          </a:p>
          <a:p>
            <a:pPr marL="0" indent="0">
              <a:buNone/>
            </a:pPr>
            <a:r>
              <a:rPr lang="en-US" dirty="0"/>
              <a:t>All our labor is for our mouth, but our appetite is never filled (</a:t>
            </a:r>
            <a:r>
              <a:rPr lang="en-US" dirty="0">
                <a:solidFill>
                  <a:srgbClr val="FFFF00"/>
                </a:solidFill>
              </a:rPr>
              <a:t>6:7</a:t>
            </a:r>
            <a:r>
              <a:rPr lang="en-US" dirty="0"/>
              <a:t>). We eat, but we’re just going to get hungry again – everything is an endless cycle.  One time while I was mopping at Revco, a customer said, “it’s just going to get dirty again.”</a:t>
            </a:r>
          </a:p>
          <a:p>
            <a:pPr marL="0" indent="0">
              <a:buNone/>
            </a:pPr>
            <a:r>
              <a:rPr lang="en-US" dirty="0"/>
              <a:t>We don’t know what is coming, so we have to put our trust in God and walk by faith (</a:t>
            </a:r>
            <a:r>
              <a:rPr lang="en-US" dirty="0">
                <a:solidFill>
                  <a:srgbClr val="FFFF00"/>
                </a:solidFill>
              </a:rPr>
              <a:t>3:11 “no man can find out the work that God </a:t>
            </a:r>
            <a:r>
              <a:rPr lang="en-US" dirty="0" err="1">
                <a:solidFill>
                  <a:srgbClr val="FFFF00"/>
                </a:solidFill>
              </a:rPr>
              <a:t>maketh</a:t>
            </a:r>
            <a:r>
              <a:rPr lang="en-US" dirty="0">
                <a:solidFill>
                  <a:srgbClr val="FFFF00"/>
                </a:solidFill>
              </a:rPr>
              <a:t>”; 6:12 “who can tell a man what shall be...”; 7:14 “to then end that man should find nothing after him”; 8:7 “he </a:t>
            </a:r>
            <a:r>
              <a:rPr lang="en-US" dirty="0" err="1">
                <a:solidFill>
                  <a:srgbClr val="FFFF00"/>
                </a:solidFill>
              </a:rPr>
              <a:t>knoweth</a:t>
            </a:r>
            <a:r>
              <a:rPr lang="en-US" dirty="0">
                <a:solidFill>
                  <a:srgbClr val="FFFF00"/>
                </a:solidFill>
              </a:rPr>
              <a:t> not that which shall be…”; 11:5 “thou </a:t>
            </a:r>
            <a:r>
              <a:rPr lang="en-US" dirty="0" err="1">
                <a:solidFill>
                  <a:srgbClr val="FFFF00"/>
                </a:solidFill>
              </a:rPr>
              <a:t>knowest</a:t>
            </a:r>
            <a:r>
              <a:rPr lang="en-US" dirty="0">
                <a:solidFill>
                  <a:srgbClr val="FFFF00"/>
                </a:solidFill>
              </a:rPr>
              <a:t> not the works of God”; Remember the book of Job</a:t>
            </a:r>
            <a:r>
              <a:rPr lang="en-US" dirty="0"/>
              <a:t>)</a:t>
            </a:r>
          </a:p>
        </p:txBody>
      </p:sp>
    </p:spTree>
    <p:extLst>
      <p:ext uri="{BB962C8B-B14F-4D97-AF65-F5344CB8AC3E}">
        <p14:creationId xmlns:p14="http://schemas.microsoft.com/office/powerpoint/2010/main" val="136020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6:1 – 8:15  </a:t>
            </a:r>
            <a:br>
              <a:rPr lang="en-US" dirty="0"/>
            </a:br>
            <a:r>
              <a:rPr lang="en-US" dirty="0"/>
              <a:t>Have the proper perspective on things of this life (some things are “better” than others)  </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fontScale="92500" lnSpcReduction="10000"/>
          </a:bodyPr>
          <a:lstStyle/>
          <a:p>
            <a:pPr marL="0" lvl="0" indent="0">
              <a:buNone/>
            </a:pPr>
            <a:r>
              <a:rPr lang="en-US" dirty="0"/>
              <a:t>But some things are better than others.  Some proverbs. (</a:t>
            </a:r>
            <a:r>
              <a:rPr lang="en-US" dirty="0">
                <a:solidFill>
                  <a:srgbClr val="FFFF00"/>
                </a:solidFill>
              </a:rPr>
              <a:t>7:1-10</a:t>
            </a:r>
            <a:r>
              <a:rPr lang="en-US" dirty="0"/>
              <a:t>)</a:t>
            </a:r>
            <a:endParaRPr lang="en-US" sz="2000" dirty="0"/>
          </a:p>
          <a:p>
            <a:r>
              <a:rPr lang="en-US" dirty="0"/>
              <a:t>Good name than precious ointment (better to be honorable than simply to look pretty and smell good)</a:t>
            </a:r>
            <a:endParaRPr lang="en-US" sz="2200" dirty="0"/>
          </a:p>
          <a:p>
            <a:r>
              <a:rPr lang="en-US" dirty="0"/>
              <a:t>Day of death, than the day of one’s birth  (</a:t>
            </a:r>
            <a:r>
              <a:rPr lang="en-US" dirty="0">
                <a:solidFill>
                  <a:srgbClr val="FFFF00"/>
                </a:solidFill>
              </a:rPr>
              <a:t>Philippians 1:23 </a:t>
            </a:r>
            <a:r>
              <a:rPr lang="en-US" dirty="0"/>
              <a:t>“depart and be with Christ”; </a:t>
            </a:r>
            <a:r>
              <a:rPr lang="en-US" dirty="0">
                <a:solidFill>
                  <a:srgbClr val="FFFF00"/>
                </a:solidFill>
              </a:rPr>
              <a:t>Revelation 14:13 </a:t>
            </a:r>
            <a:r>
              <a:rPr lang="en-US" dirty="0"/>
              <a:t>“blessed...die in the Lord”)</a:t>
            </a:r>
            <a:endParaRPr lang="en-US" sz="2200" dirty="0"/>
          </a:p>
          <a:p>
            <a:r>
              <a:rPr lang="en-US" dirty="0"/>
              <a:t>House of mourning than feasting.  Lay it to heart that we too will die (</a:t>
            </a:r>
            <a:r>
              <a:rPr lang="en-US" dirty="0">
                <a:solidFill>
                  <a:srgbClr val="FFFF00"/>
                </a:solidFill>
              </a:rPr>
              <a:t>Hebrews 9:27</a:t>
            </a:r>
            <a:r>
              <a:rPr lang="en-US" dirty="0"/>
              <a:t>)</a:t>
            </a:r>
            <a:endParaRPr lang="en-US" sz="2200" dirty="0"/>
          </a:p>
          <a:p>
            <a:r>
              <a:rPr lang="en-US" dirty="0"/>
              <a:t>Sorrow than laughter.  Certainly sorrow such as for sin (</a:t>
            </a:r>
            <a:r>
              <a:rPr lang="en-US" dirty="0">
                <a:solidFill>
                  <a:srgbClr val="FFFF00"/>
                </a:solidFill>
              </a:rPr>
              <a:t>2 Corinthians 7:9-10</a:t>
            </a:r>
            <a:r>
              <a:rPr lang="en-US" dirty="0"/>
              <a:t>)</a:t>
            </a:r>
            <a:endParaRPr lang="en-US" sz="2200" dirty="0"/>
          </a:p>
          <a:p>
            <a:r>
              <a:rPr lang="en-US" dirty="0"/>
              <a:t>End than the beginning (successfully completing a job, not simply starting it)</a:t>
            </a:r>
            <a:endParaRPr lang="en-US" sz="2200" dirty="0"/>
          </a:p>
          <a:p>
            <a:r>
              <a:rPr lang="en-US" dirty="0"/>
              <a:t>Patient than the proud (</a:t>
            </a:r>
            <a:r>
              <a:rPr lang="en-US" dirty="0">
                <a:solidFill>
                  <a:srgbClr val="FFFF00"/>
                </a:solidFill>
              </a:rPr>
              <a:t>James 4:13-16 “if the Lord will” vs. boasting that we WILL do this or that</a:t>
            </a:r>
            <a:r>
              <a:rPr lang="en-US" dirty="0"/>
              <a:t>)  Do everything in view of the Lord.</a:t>
            </a:r>
            <a:endParaRPr lang="en-US" sz="2200" dirty="0"/>
          </a:p>
        </p:txBody>
      </p:sp>
    </p:spTree>
    <p:extLst>
      <p:ext uri="{BB962C8B-B14F-4D97-AF65-F5344CB8AC3E}">
        <p14:creationId xmlns:p14="http://schemas.microsoft.com/office/powerpoint/2010/main" val="52779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6:1 – 8:15  </a:t>
            </a:r>
            <a:br>
              <a:rPr lang="en-US" dirty="0"/>
            </a:br>
            <a:r>
              <a:rPr lang="en-US" dirty="0"/>
              <a:t>Have the proper perspective on things of this life (some things are “better” than others)  </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Autofit/>
          </a:bodyPr>
          <a:lstStyle/>
          <a:p>
            <a:pPr marL="0" lvl="0" indent="0">
              <a:buNone/>
            </a:pPr>
            <a:r>
              <a:rPr lang="en-US" sz="2100" dirty="0"/>
              <a:t>Some things are good - An inheritance with wisdom (</a:t>
            </a:r>
            <a:r>
              <a:rPr lang="en-US" sz="2100" dirty="0">
                <a:solidFill>
                  <a:srgbClr val="FFFF00"/>
                </a:solidFill>
              </a:rPr>
              <a:t>7:11</a:t>
            </a:r>
            <a:r>
              <a:rPr lang="en-US" sz="2100" dirty="0"/>
              <a:t>)</a:t>
            </a:r>
          </a:p>
          <a:p>
            <a:pPr marL="0" lvl="0" indent="0">
              <a:buNone/>
            </a:pPr>
            <a:r>
              <a:rPr lang="en-US" sz="2100" dirty="0"/>
              <a:t>We don’t know what is coming, so we have to put our trust in God and walk by faith (</a:t>
            </a:r>
            <a:r>
              <a:rPr lang="en-US" sz="2100" dirty="0">
                <a:solidFill>
                  <a:srgbClr val="FFFF00"/>
                </a:solidFill>
              </a:rPr>
              <a:t>3:11 “no man can find out the work that God </a:t>
            </a:r>
            <a:r>
              <a:rPr lang="en-US" sz="2100" dirty="0" err="1">
                <a:solidFill>
                  <a:srgbClr val="FFFF00"/>
                </a:solidFill>
              </a:rPr>
              <a:t>maketh</a:t>
            </a:r>
            <a:r>
              <a:rPr lang="en-US" sz="2100" dirty="0">
                <a:solidFill>
                  <a:srgbClr val="FFFF00"/>
                </a:solidFill>
              </a:rPr>
              <a:t>”; 6:12 “who can tell a man what shall be...”; 7:14 “to then end that man should find nothing after him”; 8:7 “he </a:t>
            </a:r>
            <a:r>
              <a:rPr lang="en-US" sz="2100" dirty="0" err="1">
                <a:solidFill>
                  <a:srgbClr val="FFFF00"/>
                </a:solidFill>
              </a:rPr>
              <a:t>knoweth</a:t>
            </a:r>
            <a:r>
              <a:rPr lang="en-US" sz="2100" dirty="0">
                <a:solidFill>
                  <a:srgbClr val="FFFF00"/>
                </a:solidFill>
              </a:rPr>
              <a:t> not that which shall be…”; 11:5 “thou </a:t>
            </a:r>
            <a:r>
              <a:rPr lang="en-US" sz="2100" dirty="0" err="1">
                <a:solidFill>
                  <a:srgbClr val="FFFF00"/>
                </a:solidFill>
              </a:rPr>
              <a:t>knowest</a:t>
            </a:r>
            <a:r>
              <a:rPr lang="en-US" sz="2100" dirty="0">
                <a:solidFill>
                  <a:srgbClr val="FFFF00"/>
                </a:solidFill>
              </a:rPr>
              <a:t> not the works of God”; Remember the book of Job</a:t>
            </a:r>
            <a:r>
              <a:rPr lang="en-US" sz="2100" dirty="0"/>
              <a:t>)</a:t>
            </a:r>
          </a:p>
          <a:p>
            <a:pPr marL="0" lvl="0" indent="0">
              <a:buNone/>
            </a:pPr>
            <a:r>
              <a:rPr lang="en-US" sz="2100" dirty="0"/>
              <a:t>God has made the one as well as the other (</a:t>
            </a:r>
            <a:r>
              <a:rPr lang="en-US" sz="2100" dirty="0">
                <a:solidFill>
                  <a:srgbClr val="FFFF00"/>
                </a:solidFill>
              </a:rPr>
              <a:t>7:14; Job 2:10 “shall we receive good at the hand of God, and shall we not receive evil? In all this did not Job sin with his lips.”</a:t>
            </a:r>
            <a:r>
              <a:rPr lang="en-US" sz="2100" dirty="0"/>
              <a:t>)  The writers of Job, Psalms, and Ecclesiastes could give an atheist a run for his money with their eloquence on the existence of injustice, suffering and death in this world.  But as they spoke of the vanity of life under the sun, the farthest conclusion from their mind was that God didn’t exist.</a:t>
            </a:r>
          </a:p>
          <a:p>
            <a:pPr marL="0" lvl="0" indent="0">
              <a:buNone/>
            </a:pPr>
            <a:r>
              <a:rPr lang="en-US" sz="2100" dirty="0"/>
              <a:t>Some things are bad – an evil woman (</a:t>
            </a:r>
            <a:r>
              <a:rPr lang="en-US" sz="2100" dirty="0">
                <a:solidFill>
                  <a:srgbClr val="FFFF00"/>
                </a:solidFill>
              </a:rPr>
              <a:t>7:26</a:t>
            </a:r>
            <a:r>
              <a:rPr lang="en-US" sz="2100" dirty="0"/>
              <a:t>)</a:t>
            </a:r>
          </a:p>
        </p:txBody>
      </p:sp>
    </p:spTree>
    <p:extLst>
      <p:ext uri="{BB962C8B-B14F-4D97-AF65-F5344CB8AC3E}">
        <p14:creationId xmlns:p14="http://schemas.microsoft.com/office/powerpoint/2010/main" val="159366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Authorship</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fontScale="92500" lnSpcReduction="20000"/>
          </a:bodyPr>
          <a:lstStyle/>
          <a:p>
            <a:pPr marL="0" indent="0">
              <a:buNone/>
            </a:pPr>
            <a:r>
              <a:rPr lang="en-US" dirty="0"/>
              <a:t>It looks to me that the evidence points to Solomon as author of Ecclesiastes.  But the book does not actually say.</a:t>
            </a:r>
          </a:p>
          <a:p>
            <a:pPr marL="0" indent="0">
              <a:buNone/>
            </a:pPr>
            <a:endParaRPr lang="en-US" sz="900" dirty="0"/>
          </a:p>
          <a:p>
            <a:pPr marL="0" indent="0">
              <a:buNone/>
            </a:pPr>
            <a:r>
              <a:rPr lang="en-US" dirty="0"/>
              <a:t>Below are some characteristics of The Preacher in Ecclesiastes.  This list compares the characteristics of Solomon in 1 Kings to the characteristics of The Preacher in Ecclesiastes.  This evidence looks to imply that Solomon is the author of Ecclesiastes.  Read 1:1,12 (NASB “I have been king”).</a:t>
            </a:r>
          </a:p>
          <a:p>
            <a:pPr marL="0" indent="0">
              <a:buNone/>
            </a:pPr>
            <a:endParaRPr lang="en-US" sz="900" dirty="0">
              <a:solidFill>
                <a:srgbClr val="FFFF00"/>
              </a:solidFill>
            </a:endParaRPr>
          </a:p>
          <a:p>
            <a:r>
              <a:rPr lang="en-US" dirty="0">
                <a:solidFill>
                  <a:srgbClr val="FFFF00"/>
                </a:solidFill>
              </a:rPr>
              <a:t>Wisdom.  Ecclesiastes 1:16 // 1 Kings 4:29-31</a:t>
            </a:r>
          </a:p>
          <a:p>
            <a:r>
              <a:rPr lang="en-US" dirty="0">
                <a:solidFill>
                  <a:srgbClr val="FFFF00"/>
                </a:solidFill>
              </a:rPr>
              <a:t>Wealth.  Ecclesiastes 2:4-7 // 8; 1 Kings 10:23</a:t>
            </a:r>
          </a:p>
          <a:p>
            <a:r>
              <a:rPr lang="en-US" dirty="0">
                <a:solidFill>
                  <a:srgbClr val="FFFF00"/>
                </a:solidFill>
              </a:rPr>
              <a:t>Building.  Ecclesiastes 2:4-6 // 1 Kings 6-7</a:t>
            </a:r>
          </a:p>
          <a:p>
            <a:r>
              <a:rPr lang="en-US" dirty="0">
                <a:solidFill>
                  <a:srgbClr val="FFFF00"/>
                </a:solidFill>
              </a:rPr>
              <a:t>Women.  Ecclesiastes 2:8 // 1 Kings 11:3</a:t>
            </a:r>
          </a:p>
          <a:p>
            <a:r>
              <a:rPr lang="en-US" dirty="0">
                <a:solidFill>
                  <a:srgbClr val="FFFF00"/>
                </a:solidFill>
              </a:rPr>
              <a:t>Proverbs.  Ecclesiastes 12:9 // 1 Kings 4:32-34</a:t>
            </a:r>
          </a:p>
        </p:txBody>
      </p:sp>
    </p:spTree>
    <p:extLst>
      <p:ext uri="{BB962C8B-B14F-4D97-AF65-F5344CB8AC3E}">
        <p14:creationId xmlns:p14="http://schemas.microsoft.com/office/powerpoint/2010/main" val="2200937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6:1 – 8:15  </a:t>
            </a:r>
            <a:br>
              <a:rPr lang="en-US" dirty="0"/>
            </a:br>
            <a:r>
              <a:rPr lang="en-US" dirty="0"/>
              <a:t>Have the proper perspective on things of this life (some things are “better” than others)  </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Listen to the king, that’s what God wants us to do (</a:t>
            </a:r>
            <a:r>
              <a:rPr lang="en-US" dirty="0">
                <a:solidFill>
                  <a:srgbClr val="FFFF00"/>
                </a:solidFill>
              </a:rPr>
              <a:t>8:2-5; Romans 13:1-5</a:t>
            </a:r>
            <a:r>
              <a:rPr lang="en-US" dirty="0"/>
              <a:t>)</a:t>
            </a:r>
          </a:p>
          <a:p>
            <a:pPr marL="0" lvl="0" indent="0">
              <a:buNone/>
            </a:pPr>
            <a:r>
              <a:rPr lang="en-US" dirty="0"/>
              <a:t>No one has authority over the day of death (</a:t>
            </a:r>
            <a:r>
              <a:rPr lang="en-US" dirty="0">
                <a:solidFill>
                  <a:srgbClr val="FFFF00"/>
                </a:solidFill>
              </a:rPr>
              <a:t>8:8</a:t>
            </a:r>
            <a:r>
              <a:rPr lang="en-US" dirty="0"/>
              <a:t>; as someone once sung, “all your money won’t another minute buy”)</a:t>
            </a:r>
          </a:p>
          <a:p>
            <a:pPr marL="0" lvl="0" indent="0">
              <a:buNone/>
            </a:pPr>
            <a:r>
              <a:rPr lang="en-US" dirty="0"/>
              <a:t>No matter what, it will be well for them that fear God (</a:t>
            </a:r>
            <a:r>
              <a:rPr lang="en-US" dirty="0">
                <a:solidFill>
                  <a:srgbClr val="FFFF00"/>
                </a:solidFill>
              </a:rPr>
              <a:t>8:12</a:t>
            </a:r>
            <a:r>
              <a:rPr lang="en-US" dirty="0"/>
              <a:t>; Remember that no one will get out of final judgment for sin </a:t>
            </a:r>
            <a:r>
              <a:rPr lang="en-US" dirty="0">
                <a:solidFill>
                  <a:srgbClr val="FFFF00"/>
                </a:solidFill>
              </a:rPr>
              <a:t>Romans 6:23</a:t>
            </a:r>
            <a:r>
              <a:rPr lang="en-US" dirty="0"/>
              <a:t>)</a:t>
            </a:r>
          </a:p>
          <a:p>
            <a:pPr marL="0" lvl="0" indent="0">
              <a:buNone/>
            </a:pPr>
            <a:r>
              <a:rPr lang="en-US" dirty="0"/>
              <a:t>Enjoy the good of your labor (</a:t>
            </a:r>
            <a:r>
              <a:rPr lang="en-US" dirty="0">
                <a:solidFill>
                  <a:srgbClr val="FFFF00"/>
                </a:solidFill>
              </a:rPr>
              <a:t>8:15, remember also 2:24; 3:13; 3:22; 5:18</a:t>
            </a:r>
            <a:r>
              <a:rPr lang="en-US" dirty="0"/>
              <a:t>)</a:t>
            </a:r>
          </a:p>
        </p:txBody>
      </p:sp>
    </p:spTree>
    <p:extLst>
      <p:ext uri="{BB962C8B-B14F-4D97-AF65-F5344CB8AC3E}">
        <p14:creationId xmlns:p14="http://schemas.microsoft.com/office/powerpoint/2010/main" val="84250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8:16 – 10:20  </a:t>
            </a:r>
            <a:br>
              <a:rPr lang="en-US" dirty="0"/>
            </a:br>
            <a:r>
              <a:rPr lang="en-US" dirty="0"/>
              <a:t>Life is full of inequity, and death comes to all</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Man cannot know the work of God (all that God is doing and has done).  We’re not going to be able to answer all the questions of life. (</a:t>
            </a:r>
            <a:r>
              <a:rPr lang="en-US" dirty="0">
                <a:solidFill>
                  <a:srgbClr val="FFFF00"/>
                </a:solidFill>
              </a:rPr>
              <a:t>8:16-17; similar to 3:11 “no man can find out the work that God </a:t>
            </a:r>
            <a:r>
              <a:rPr lang="en-US" dirty="0" err="1">
                <a:solidFill>
                  <a:srgbClr val="FFFF00"/>
                </a:solidFill>
              </a:rPr>
              <a:t>maketh</a:t>
            </a:r>
            <a:r>
              <a:rPr lang="en-US" dirty="0">
                <a:solidFill>
                  <a:srgbClr val="FFFF00"/>
                </a:solidFill>
              </a:rPr>
              <a:t>”; 6:12 “who can tell a man what shall be...”; 7:14 “to then end that man should find nothing after him”; 8:7 “he </a:t>
            </a:r>
            <a:r>
              <a:rPr lang="en-US" dirty="0" err="1">
                <a:solidFill>
                  <a:srgbClr val="FFFF00"/>
                </a:solidFill>
              </a:rPr>
              <a:t>knoweth</a:t>
            </a:r>
            <a:r>
              <a:rPr lang="en-US" dirty="0">
                <a:solidFill>
                  <a:srgbClr val="FFFF00"/>
                </a:solidFill>
              </a:rPr>
              <a:t> not that which shall be…”; 9:1 “anything awaits him”; 11:5 “thou </a:t>
            </a:r>
            <a:r>
              <a:rPr lang="en-US" dirty="0" err="1">
                <a:solidFill>
                  <a:srgbClr val="FFFF00"/>
                </a:solidFill>
              </a:rPr>
              <a:t>knowest</a:t>
            </a:r>
            <a:r>
              <a:rPr lang="en-US" dirty="0">
                <a:solidFill>
                  <a:srgbClr val="FFFF00"/>
                </a:solidFill>
              </a:rPr>
              <a:t> not the works of God”; Remember the book of Job</a:t>
            </a:r>
            <a:r>
              <a:rPr lang="en-US" dirty="0"/>
              <a:t>)</a:t>
            </a:r>
          </a:p>
        </p:txBody>
      </p:sp>
    </p:spTree>
    <p:extLst>
      <p:ext uri="{BB962C8B-B14F-4D97-AF65-F5344CB8AC3E}">
        <p14:creationId xmlns:p14="http://schemas.microsoft.com/office/powerpoint/2010/main" val="220628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8:16 – 10:20  </a:t>
            </a:r>
            <a:br>
              <a:rPr lang="en-US" dirty="0"/>
            </a:br>
            <a:r>
              <a:rPr lang="en-US" dirty="0"/>
              <a:t>Life is full of inequity, and death comes to all</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fontScale="92500"/>
          </a:bodyPr>
          <a:lstStyle/>
          <a:p>
            <a:pPr marL="0" lvl="0" indent="0">
              <a:buNone/>
            </a:pPr>
            <a:r>
              <a:rPr lang="en-US" dirty="0"/>
              <a:t>But we know that one event (death) will happen to all (</a:t>
            </a:r>
            <a:r>
              <a:rPr lang="en-US" dirty="0">
                <a:solidFill>
                  <a:srgbClr val="FFFF00"/>
                </a:solidFill>
              </a:rPr>
              <a:t>9:1-6</a:t>
            </a:r>
            <a:r>
              <a:rPr lang="en-US" dirty="0"/>
              <a:t>)</a:t>
            </a:r>
          </a:p>
          <a:p>
            <a:pPr marL="0" lvl="0" indent="0">
              <a:buNone/>
            </a:pPr>
            <a:r>
              <a:rPr lang="en-US" dirty="0"/>
              <a:t>The dead know nothing – that is happening under the sun (</a:t>
            </a:r>
            <a:r>
              <a:rPr lang="en-US" dirty="0">
                <a:solidFill>
                  <a:srgbClr val="FFFF00"/>
                </a:solidFill>
              </a:rPr>
              <a:t>9:5</a:t>
            </a:r>
            <a:r>
              <a:rPr lang="en-US" dirty="0"/>
              <a:t>).  They have no more part of things done under the sun (</a:t>
            </a:r>
            <a:r>
              <a:rPr lang="en-US" dirty="0">
                <a:solidFill>
                  <a:srgbClr val="FFFF00"/>
                </a:solidFill>
              </a:rPr>
              <a:t>9:6</a:t>
            </a:r>
            <a:r>
              <a:rPr lang="en-US" dirty="0"/>
              <a:t>). </a:t>
            </a:r>
          </a:p>
          <a:p>
            <a:pPr marL="0" lvl="0" indent="0">
              <a:buNone/>
            </a:pPr>
            <a:r>
              <a:rPr lang="en-US" dirty="0"/>
              <a:t>But enjoy the fruit of your labor here on earth (</a:t>
            </a:r>
            <a:r>
              <a:rPr lang="en-US" dirty="0">
                <a:solidFill>
                  <a:srgbClr val="FFFF00"/>
                </a:solidFill>
              </a:rPr>
              <a:t>9:7-10; remember also 2:24; 3:13; 3:22; 5:18; 8:15</a:t>
            </a:r>
            <a:r>
              <a:rPr lang="en-US" dirty="0"/>
              <a:t>)</a:t>
            </a:r>
          </a:p>
          <a:p>
            <a:pPr marL="0" lvl="0" indent="0">
              <a:buNone/>
            </a:pPr>
            <a:r>
              <a:rPr lang="en-US" dirty="0"/>
              <a:t>Do what your hand finds to </a:t>
            </a:r>
            <a:r>
              <a:rPr lang="en-US" dirty="0">
                <a:solidFill>
                  <a:srgbClr val="FFFF00"/>
                </a:solidFill>
              </a:rPr>
              <a:t>do</a:t>
            </a:r>
            <a:r>
              <a:rPr lang="en-US" dirty="0"/>
              <a:t> with your might (</a:t>
            </a:r>
            <a:r>
              <a:rPr lang="en-US" dirty="0">
                <a:solidFill>
                  <a:srgbClr val="FFFF00"/>
                </a:solidFill>
              </a:rPr>
              <a:t>9:10; Proverbs 14:23 </a:t>
            </a:r>
            <a:r>
              <a:rPr lang="en-US" dirty="0"/>
              <a:t>“labor… profit… talk of the lips </a:t>
            </a:r>
            <a:r>
              <a:rPr lang="en-US" dirty="0" err="1"/>
              <a:t>tendeth</a:t>
            </a:r>
            <a:r>
              <a:rPr lang="en-US" dirty="0"/>
              <a:t> only to penury”; </a:t>
            </a:r>
            <a:r>
              <a:rPr lang="en-US" dirty="0">
                <a:solidFill>
                  <a:srgbClr val="FFFF00"/>
                </a:solidFill>
              </a:rPr>
              <a:t>7:8</a:t>
            </a:r>
            <a:r>
              <a:rPr lang="en-US" dirty="0"/>
              <a:t> end better than beginning))</a:t>
            </a:r>
          </a:p>
          <a:p>
            <a:pPr marL="0" lvl="0" indent="0">
              <a:buNone/>
            </a:pPr>
            <a:r>
              <a:rPr lang="en-US" dirty="0"/>
              <a:t>Time and chance happen to all (</a:t>
            </a:r>
            <a:r>
              <a:rPr lang="en-US" dirty="0">
                <a:solidFill>
                  <a:srgbClr val="FFFF00"/>
                </a:solidFill>
              </a:rPr>
              <a:t>9:11</a:t>
            </a:r>
            <a:r>
              <a:rPr lang="en-US" dirty="0"/>
              <a:t>)</a:t>
            </a:r>
          </a:p>
          <a:p>
            <a:pPr marL="0" lvl="0" indent="0">
              <a:buNone/>
            </a:pPr>
            <a:r>
              <a:rPr lang="en-US" dirty="0"/>
              <a:t>A poor wise man delivered a city, but was forgotten.  Wisdom is better than strength, and the words of the wise are heard in the quiet.  (</a:t>
            </a:r>
            <a:r>
              <a:rPr lang="en-US" dirty="0">
                <a:solidFill>
                  <a:srgbClr val="FFFF00"/>
                </a:solidFill>
              </a:rPr>
              <a:t>9:13</a:t>
            </a:r>
            <a:r>
              <a:rPr lang="en-US" dirty="0"/>
              <a:t>)</a:t>
            </a:r>
          </a:p>
        </p:txBody>
      </p:sp>
    </p:spTree>
    <p:extLst>
      <p:ext uri="{BB962C8B-B14F-4D97-AF65-F5344CB8AC3E}">
        <p14:creationId xmlns:p14="http://schemas.microsoft.com/office/powerpoint/2010/main" val="4114877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8:16 – 10:20  </a:t>
            </a:r>
            <a:br>
              <a:rPr lang="en-US" dirty="0"/>
            </a:br>
            <a:r>
              <a:rPr lang="en-US" dirty="0"/>
              <a:t>Life is full of inequity, and death comes to all</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Wisdom is better than foolishness.</a:t>
            </a:r>
            <a:endParaRPr lang="en-US" sz="2000" dirty="0"/>
          </a:p>
          <a:p>
            <a:r>
              <a:rPr lang="en-US" dirty="0"/>
              <a:t>In our heart (</a:t>
            </a:r>
            <a:r>
              <a:rPr lang="en-US" dirty="0">
                <a:solidFill>
                  <a:srgbClr val="FFFF00"/>
                </a:solidFill>
              </a:rPr>
              <a:t>10:2</a:t>
            </a:r>
            <a:r>
              <a:rPr lang="en-US" dirty="0"/>
              <a:t>)</a:t>
            </a:r>
            <a:endParaRPr lang="en-US" sz="2200" dirty="0"/>
          </a:p>
          <a:p>
            <a:r>
              <a:rPr lang="en-US" dirty="0"/>
              <a:t>In our temperament and composure (</a:t>
            </a:r>
            <a:r>
              <a:rPr lang="en-US" dirty="0">
                <a:solidFill>
                  <a:srgbClr val="FFFF00"/>
                </a:solidFill>
              </a:rPr>
              <a:t>10:4; Proverbs 15:1 a soft answer; James 1:19 “slow to speak”</a:t>
            </a:r>
            <a:r>
              <a:rPr lang="en-US" dirty="0"/>
              <a:t>)</a:t>
            </a:r>
            <a:endParaRPr lang="en-US" sz="2200" dirty="0"/>
          </a:p>
          <a:p>
            <a:r>
              <a:rPr lang="en-US" dirty="0"/>
              <a:t>In our work (</a:t>
            </a:r>
            <a:r>
              <a:rPr lang="en-US" dirty="0">
                <a:solidFill>
                  <a:srgbClr val="FFFF00"/>
                </a:solidFill>
              </a:rPr>
              <a:t>10:10, 18</a:t>
            </a:r>
            <a:r>
              <a:rPr lang="en-US" dirty="0"/>
              <a:t>)</a:t>
            </a:r>
            <a:endParaRPr lang="en-US" sz="2200" dirty="0"/>
          </a:p>
          <a:p>
            <a:r>
              <a:rPr lang="en-US" dirty="0"/>
              <a:t>In our speech (</a:t>
            </a:r>
            <a:r>
              <a:rPr lang="en-US" dirty="0">
                <a:solidFill>
                  <a:srgbClr val="FFFF00"/>
                </a:solidFill>
              </a:rPr>
              <a:t>10:12-20; Colossians 4:6</a:t>
            </a:r>
            <a:r>
              <a:rPr lang="en-US" dirty="0"/>
              <a:t>)</a:t>
            </a:r>
            <a:endParaRPr lang="en-US" sz="2200" dirty="0"/>
          </a:p>
        </p:txBody>
      </p:sp>
    </p:spTree>
    <p:extLst>
      <p:ext uri="{BB962C8B-B14F-4D97-AF65-F5344CB8AC3E}">
        <p14:creationId xmlns:p14="http://schemas.microsoft.com/office/powerpoint/2010/main" val="698215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11:1 – 12:14  </a:t>
            </a:r>
            <a:br>
              <a:rPr lang="en-US" dirty="0"/>
            </a:br>
            <a:r>
              <a:rPr lang="en-US" dirty="0"/>
              <a:t>Do good, enjoy life, but prepare for death</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Do good with what you have (</a:t>
            </a:r>
            <a:r>
              <a:rPr lang="en-US" dirty="0">
                <a:solidFill>
                  <a:srgbClr val="FFFF00"/>
                </a:solidFill>
              </a:rPr>
              <a:t>11:1</a:t>
            </a:r>
            <a:r>
              <a:rPr lang="en-US" dirty="0"/>
              <a:t> you will find it after many days; </a:t>
            </a:r>
            <a:r>
              <a:rPr lang="en-US" dirty="0">
                <a:solidFill>
                  <a:srgbClr val="FFFF00"/>
                </a:solidFill>
              </a:rPr>
              <a:t>Matthew 25:35-40</a:t>
            </a:r>
            <a:r>
              <a:rPr lang="en-US" dirty="0"/>
              <a:t>  you did it unto me)</a:t>
            </a:r>
          </a:p>
          <a:p>
            <a:pPr marL="0" lvl="0" indent="0">
              <a:buNone/>
            </a:pPr>
            <a:r>
              <a:rPr lang="en-US" dirty="0"/>
              <a:t>Trust God, and do the things you need to do - we do not know his work behind the scenes (</a:t>
            </a:r>
            <a:r>
              <a:rPr lang="en-US" dirty="0">
                <a:solidFill>
                  <a:srgbClr val="FFFF00"/>
                </a:solidFill>
              </a:rPr>
              <a:t>3:11 “no man can find out the work that God </a:t>
            </a:r>
            <a:r>
              <a:rPr lang="en-US" dirty="0" err="1">
                <a:solidFill>
                  <a:srgbClr val="FFFF00"/>
                </a:solidFill>
              </a:rPr>
              <a:t>maketh</a:t>
            </a:r>
            <a:r>
              <a:rPr lang="en-US" dirty="0">
                <a:solidFill>
                  <a:srgbClr val="FFFF00"/>
                </a:solidFill>
              </a:rPr>
              <a:t>”; 6:12 “who can tell a man what shall be...”; 7:14 “to then end that man should find nothing after him”; 8:7 “he </a:t>
            </a:r>
            <a:r>
              <a:rPr lang="en-US" dirty="0" err="1">
                <a:solidFill>
                  <a:srgbClr val="FFFF00"/>
                </a:solidFill>
              </a:rPr>
              <a:t>knoweth</a:t>
            </a:r>
            <a:r>
              <a:rPr lang="en-US" dirty="0">
                <a:solidFill>
                  <a:srgbClr val="FFFF00"/>
                </a:solidFill>
              </a:rPr>
              <a:t> not that which shall be…”; 11:5-6 “thou </a:t>
            </a:r>
            <a:r>
              <a:rPr lang="en-US" dirty="0" err="1">
                <a:solidFill>
                  <a:srgbClr val="FFFF00"/>
                </a:solidFill>
              </a:rPr>
              <a:t>knowest</a:t>
            </a:r>
            <a:r>
              <a:rPr lang="en-US" dirty="0">
                <a:solidFill>
                  <a:srgbClr val="FFFF00"/>
                </a:solidFill>
              </a:rPr>
              <a:t> not the works of God… </a:t>
            </a:r>
            <a:r>
              <a:rPr lang="en-US" u="sng" dirty="0">
                <a:solidFill>
                  <a:srgbClr val="FFFF00"/>
                </a:solidFill>
              </a:rPr>
              <a:t>sow your seed</a:t>
            </a:r>
            <a:r>
              <a:rPr lang="en-US" dirty="0">
                <a:solidFill>
                  <a:srgbClr val="FFFF00"/>
                </a:solidFill>
              </a:rPr>
              <a:t>…”; Remember the book of Job</a:t>
            </a:r>
            <a:r>
              <a:rPr lang="en-US" dirty="0"/>
              <a:t>)</a:t>
            </a:r>
          </a:p>
          <a:p>
            <a:pPr marL="0" lvl="0" indent="0">
              <a:buNone/>
            </a:pPr>
            <a:r>
              <a:rPr lang="en-US" dirty="0"/>
              <a:t>Enjoy life – within the scope of what is right, in view of eternal judgment (</a:t>
            </a:r>
            <a:r>
              <a:rPr lang="en-US" dirty="0">
                <a:solidFill>
                  <a:srgbClr val="FFFF00"/>
                </a:solidFill>
              </a:rPr>
              <a:t>11:7-10</a:t>
            </a:r>
            <a:r>
              <a:rPr lang="en-US" dirty="0"/>
              <a:t>)</a:t>
            </a:r>
          </a:p>
        </p:txBody>
      </p:sp>
    </p:spTree>
    <p:extLst>
      <p:ext uri="{BB962C8B-B14F-4D97-AF65-F5344CB8AC3E}">
        <p14:creationId xmlns:p14="http://schemas.microsoft.com/office/powerpoint/2010/main" val="3431566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11:1 – 12:14  </a:t>
            </a:r>
            <a:br>
              <a:rPr lang="en-US" dirty="0"/>
            </a:br>
            <a:r>
              <a:rPr lang="en-US" dirty="0"/>
              <a:t>Do good, enjoy life, but prepare for death</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lvl="0" indent="0">
              <a:buNone/>
            </a:pPr>
            <a:r>
              <a:rPr lang="en-US" dirty="0"/>
              <a:t>Prepare for death (</a:t>
            </a:r>
            <a:r>
              <a:rPr lang="en-US" dirty="0">
                <a:solidFill>
                  <a:srgbClr val="FFFF00"/>
                </a:solidFill>
              </a:rPr>
              <a:t>12:1-7</a:t>
            </a:r>
            <a:r>
              <a:rPr lang="en-US" dirty="0"/>
              <a:t>).  A picturesque allegory that portrays man’s increasing frailty from youth to old age to death.</a:t>
            </a:r>
          </a:p>
          <a:p>
            <a:pPr marL="0" lvl="0" indent="0">
              <a:buNone/>
            </a:pPr>
            <a:r>
              <a:rPr lang="en-US" dirty="0"/>
              <a:t>Teach the words of truth (</a:t>
            </a:r>
            <a:r>
              <a:rPr lang="en-US" dirty="0">
                <a:solidFill>
                  <a:srgbClr val="FFFF00"/>
                </a:solidFill>
              </a:rPr>
              <a:t>12:8-12; 2 Timothy 2:15</a:t>
            </a:r>
            <a:r>
              <a:rPr lang="en-US" dirty="0"/>
              <a:t>)</a:t>
            </a:r>
          </a:p>
        </p:txBody>
      </p:sp>
    </p:spTree>
    <p:extLst>
      <p:ext uri="{BB962C8B-B14F-4D97-AF65-F5344CB8AC3E}">
        <p14:creationId xmlns:p14="http://schemas.microsoft.com/office/powerpoint/2010/main" val="3017141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fontScale="90000"/>
          </a:bodyPr>
          <a:lstStyle/>
          <a:p>
            <a:r>
              <a:rPr lang="en-US" dirty="0"/>
              <a:t>Ecclesiastes 12:13-14  </a:t>
            </a:r>
            <a:br>
              <a:rPr lang="en-US" dirty="0"/>
            </a:br>
            <a:r>
              <a:rPr lang="en-US" dirty="0"/>
              <a:t>Conclusion – Fear God and keep his commandments</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indent="0">
              <a:buNone/>
            </a:pPr>
            <a:r>
              <a:rPr lang="en-US" dirty="0"/>
              <a:t>The books of </a:t>
            </a:r>
            <a:r>
              <a:rPr lang="en-US" dirty="0">
                <a:solidFill>
                  <a:srgbClr val="FFFF00"/>
                </a:solidFill>
              </a:rPr>
              <a:t>Job, Psalms, and Ecclesiastes </a:t>
            </a:r>
            <a:r>
              <a:rPr lang="en-US" dirty="0"/>
              <a:t>- even as they cover the topics of injustice, suffering, and death, these books do not question the existence of God.  And I believe they show that we’re not going to find the perfect answer to every question we have about the work of God.  God’s full agenda is not known to man, but he does reveal to us what we need to know.  Let’s search and know and believe what God has revealed.</a:t>
            </a:r>
          </a:p>
          <a:p>
            <a:pPr marL="0" lvl="0" indent="0">
              <a:buNone/>
            </a:pPr>
            <a:endParaRPr lang="en-US" sz="800" dirty="0"/>
          </a:p>
          <a:p>
            <a:pPr marL="0" lvl="0" indent="0">
              <a:buNone/>
            </a:pPr>
            <a:r>
              <a:rPr lang="en-US" dirty="0">
                <a:solidFill>
                  <a:srgbClr val="FFFF00"/>
                </a:solidFill>
              </a:rPr>
              <a:t>[Ecclesiastes 12:13-14] 13 Let us hear the conclusion of the whole matter: Fear God, and keep his commandments: for this [is] the whole [duty] of man. 14 For God shall bring every work into judgment, with every secret thing, whether [it be] good, or whether [it be] evil.</a:t>
            </a:r>
          </a:p>
        </p:txBody>
      </p:sp>
    </p:spTree>
    <p:extLst>
      <p:ext uri="{BB962C8B-B14F-4D97-AF65-F5344CB8AC3E}">
        <p14:creationId xmlns:p14="http://schemas.microsoft.com/office/powerpoint/2010/main" val="373882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Last class:  Song of Solomon</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Autofit/>
          </a:bodyPr>
          <a:lstStyle/>
          <a:p>
            <a:pPr lvl="0"/>
            <a:endParaRPr lang="en-US" dirty="0"/>
          </a:p>
        </p:txBody>
      </p:sp>
    </p:spTree>
    <p:extLst>
      <p:ext uri="{BB962C8B-B14F-4D97-AF65-F5344CB8AC3E}">
        <p14:creationId xmlns:p14="http://schemas.microsoft.com/office/powerpoint/2010/main" val="76300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Authorship</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indent="0">
              <a:buNone/>
            </a:pPr>
            <a:r>
              <a:rPr lang="en-US" dirty="0"/>
              <a:t>The Preacher accomplished more than we’ll ever accomplish.  With all of his “clout” (his wisdom, wealth, and power) he presents his lesson from his experience – he tested the things of which he writes.  But the book is recorded for us by inspiration of God, and the Lord wants us to see the truth of The Preacher’s wisdom. Because the book is inspired, God is effectively saying – this is the way it is.  If all there is to life is what we see under the sun, life is vanity.  God is really “calling out” to mankind to hear the message of the book of Ecclesiastes.  Let’s listen to The Preacher’s sermon and give heed to his conclusion.</a:t>
            </a:r>
          </a:p>
          <a:p>
            <a:pPr marL="0" indent="0">
              <a:buNone/>
            </a:pPr>
            <a:endParaRPr lang="en-US" dirty="0"/>
          </a:p>
        </p:txBody>
      </p:sp>
    </p:spTree>
    <p:extLst>
      <p:ext uri="{BB962C8B-B14F-4D97-AF65-F5344CB8AC3E}">
        <p14:creationId xmlns:p14="http://schemas.microsoft.com/office/powerpoint/2010/main" val="2690360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Key words and phrases</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lnSpcReduction="10000"/>
          </a:bodyPr>
          <a:lstStyle/>
          <a:p>
            <a:pPr marL="0" indent="0">
              <a:buNone/>
            </a:pPr>
            <a:r>
              <a:rPr lang="en-US" dirty="0"/>
              <a:t>There are many key words and phrases in the book of Ecclesiastes.  (For reference, “Truth for Today Commentary, Ecclesiastes and Song of Solomon,” p229ff)  Below are just a few.  I did not vet these numbers.</a:t>
            </a:r>
          </a:p>
          <a:p>
            <a:pPr marL="0" indent="0">
              <a:buNone/>
            </a:pPr>
            <a:r>
              <a:rPr lang="en-US" dirty="0"/>
              <a:t>The word “vanity” is used 38 times in 30 verses</a:t>
            </a:r>
          </a:p>
          <a:p>
            <a:pPr lvl="1"/>
            <a:r>
              <a:rPr lang="en-US" dirty="0"/>
              <a:t>Vanity: of no </a:t>
            </a:r>
            <a:r>
              <a:rPr lang="en-US" dirty="0">
                <a:solidFill>
                  <a:srgbClr val="FFFF00"/>
                </a:solidFill>
              </a:rPr>
              <a:t>lasting</a:t>
            </a:r>
            <a:r>
              <a:rPr lang="en-US" dirty="0"/>
              <a:t> value - transitory – </a:t>
            </a:r>
            <a:r>
              <a:rPr lang="en-US" dirty="0">
                <a:solidFill>
                  <a:srgbClr val="FFFF00"/>
                </a:solidFill>
              </a:rPr>
              <a:t>James 4:14 ‘life…vapor”; 1 Peter 1:24 grass withers, flower falls  (e.g. “childhood and youth are vanity”)  Youth is good.  Riches and wisdom can be good.  Enjoy life.  But everything passes.  Then what?</a:t>
            </a:r>
          </a:p>
          <a:p>
            <a:pPr lvl="1"/>
            <a:r>
              <a:rPr lang="en-US" dirty="0"/>
              <a:t>The phrase, “vanity of vanities” – a superlative, for emphasis</a:t>
            </a:r>
          </a:p>
          <a:p>
            <a:pPr marL="0" indent="0">
              <a:buNone/>
            </a:pPr>
            <a:r>
              <a:rPr lang="en-US" dirty="0"/>
              <a:t>The phrase “under the sun” is used 29 times in 27 verses.  The Preacher writes about things that we as humans deal with on this earth.</a:t>
            </a:r>
          </a:p>
          <a:p>
            <a:pPr marL="0" indent="0">
              <a:buNone/>
            </a:pPr>
            <a:r>
              <a:rPr lang="en-US" dirty="0"/>
              <a:t>The phrase “striving after wind” is used 9 times in 9 verses.  Like the word vanity, this phrase illustrates a pursuit that gets us no where.</a:t>
            </a:r>
          </a:p>
        </p:txBody>
      </p:sp>
    </p:spTree>
    <p:extLst>
      <p:ext uri="{BB962C8B-B14F-4D97-AF65-F5344CB8AC3E}">
        <p14:creationId xmlns:p14="http://schemas.microsoft.com/office/powerpoint/2010/main" val="279990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Overall message</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indent="0">
              <a:buNone/>
            </a:pPr>
            <a:r>
              <a:rPr lang="en-US" dirty="0"/>
              <a:t>One might ask the question, what is the meaning of life?  Don’t look for the answer from someone on earth (Ecclesiastes 8:16-17).  (As someone once sung, “and if I claim to be a wise man, it surely means that I don’t know.”)  Wouldn’t the best one to answer the question of life be the one who made life itself?</a:t>
            </a:r>
          </a:p>
          <a:p>
            <a:pPr marL="0" indent="0">
              <a:buNone/>
            </a:pPr>
            <a:endParaRPr lang="en-US" sz="800" dirty="0"/>
          </a:p>
          <a:p>
            <a:pPr marL="0" indent="0">
              <a:buNone/>
            </a:pPr>
            <a:r>
              <a:rPr lang="en-US" dirty="0"/>
              <a:t>The book of Ecclesiastes records The Preacher’s experiments and the understanding that he gained from his observations and experiences about life.  </a:t>
            </a:r>
          </a:p>
        </p:txBody>
      </p:sp>
    </p:spTree>
    <p:extLst>
      <p:ext uri="{BB962C8B-B14F-4D97-AF65-F5344CB8AC3E}">
        <p14:creationId xmlns:p14="http://schemas.microsoft.com/office/powerpoint/2010/main" val="3132861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Overall message</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indent="0">
              <a:buNone/>
            </a:pPr>
            <a:r>
              <a:rPr lang="en-US" dirty="0"/>
              <a:t>Just being old and going through life does not automatically mean that one’s experience is right.  Remember Eliphaz’s words in </a:t>
            </a:r>
            <a:r>
              <a:rPr lang="en-US" dirty="0">
                <a:solidFill>
                  <a:srgbClr val="FFFF00"/>
                </a:solidFill>
              </a:rPr>
              <a:t>Job 4:7 </a:t>
            </a:r>
            <a:r>
              <a:rPr lang="en-US" dirty="0"/>
              <a:t>that Job was suffering for his sins.  And it looks like from </a:t>
            </a:r>
            <a:r>
              <a:rPr lang="en-US" dirty="0">
                <a:solidFill>
                  <a:srgbClr val="FFFF00"/>
                </a:solidFill>
              </a:rPr>
              <a:t>Job 15:10 </a:t>
            </a:r>
            <a:r>
              <a:rPr lang="en-US" dirty="0"/>
              <a:t>that Eliphaz claimed that the gray haired men with him (much older than Job’s father) were agreed against Job.  We want to remember </a:t>
            </a:r>
            <a:r>
              <a:rPr lang="en-US" dirty="0">
                <a:solidFill>
                  <a:srgbClr val="FFFF00"/>
                </a:solidFill>
              </a:rPr>
              <a:t>Acts 17:11 </a:t>
            </a:r>
            <a:r>
              <a:rPr lang="en-US" dirty="0"/>
              <a:t>– the Bereans looked to verify with scripture even what the apostle Paul said.   But The Preacher’s experiments are recorded for us by inspiration of God.  </a:t>
            </a:r>
            <a:r>
              <a:rPr lang="en-US" dirty="0">
                <a:solidFill>
                  <a:srgbClr val="FFFF00"/>
                </a:solidFill>
              </a:rPr>
              <a:t>The Preacher’s conclusion after all of his research and experimentation with life is recorded for us in Ecclesiastes 12:13 “...fear God and keep his commandments...”  Live in view of the Lord.  Make every decision in light of the judgement that is coming (Acts 17:30-31).</a:t>
            </a:r>
          </a:p>
        </p:txBody>
      </p:sp>
    </p:spTree>
    <p:extLst>
      <p:ext uri="{BB962C8B-B14F-4D97-AF65-F5344CB8AC3E}">
        <p14:creationId xmlns:p14="http://schemas.microsoft.com/office/powerpoint/2010/main" val="308853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Overall message</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indent="0">
              <a:buNone/>
            </a:pPr>
            <a:r>
              <a:rPr lang="en-US" dirty="0"/>
              <a:t>You just want to be happy.  Get that job – doesn’t matter if you have to do things in that job that aren’t in line with God’s word.  Marry that person.  Leave that person.  Doesn’t matter if the joining or the leaving isn’t in line with God’s word.  You just want to be happy.  The Preacher in all his wisdom, power and wealth said you’re wasting your time trying to be happy your own way – he’s been and done that.  You can enjoy life – God’s way.  Understand that God will judge you for what you’ve done – live life to </a:t>
            </a:r>
            <a:r>
              <a:rPr lang="en-US" u="sng" dirty="0"/>
              <a:t>that end</a:t>
            </a:r>
            <a:r>
              <a:rPr lang="en-US" dirty="0"/>
              <a:t>.</a:t>
            </a:r>
          </a:p>
        </p:txBody>
      </p:sp>
    </p:spTree>
    <p:extLst>
      <p:ext uri="{BB962C8B-B14F-4D97-AF65-F5344CB8AC3E}">
        <p14:creationId xmlns:p14="http://schemas.microsoft.com/office/powerpoint/2010/main" val="320909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Overall message</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a:bodyPr>
          <a:lstStyle/>
          <a:p>
            <a:pPr marL="0" indent="0">
              <a:buNone/>
            </a:pPr>
            <a:r>
              <a:rPr lang="en-US" dirty="0"/>
              <a:t>Some concepts stand out to me in the book of Ecclesiastes:</a:t>
            </a:r>
          </a:p>
          <a:p>
            <a:pPr lvl="0"/>
            <a:r>
              <a:rPr lang="en-US" dirty="0"/>
              <a:t>God encourages us to enjoy the good of our labor (</a:t>
            </a:r>
            <a:r>
              <a:rPr lang="en-US" dirty="0">
                <a:solidFill>
                  <a:srgbClr val="FFFF00"/>
                </a:solidFill>
              </a:rPr>
              <a:t>2:24; 3:13; 3:22; 5:18; 8:15; 9:7-10)</a:t>
            </a:r>
            <a:endParaRPr lang="en-US" dirty="0"/>
          </a:p>
          <a:p>
            <a:pPr lvl="0"/>
            <a:r>
              <a:rPr lang="en-US" dirty="0"/>
              <a:t>We do not know what God does behind the scenes, but need to trust God (</a:t>
            </a:r>
            <a:r>
              <a:rPr lang="en-US" dirty="0">
                <a:solidFill>
                  <a:srgbClr val="FFFF00"/>
                </a:solidFill>
              </a:rPr>
              <a:t>3:11; 6:12; 7:14; 8:7; 11:5; Remember the book of Job</a:t>
            </a:r>
            <a:r>
              <a:rPr lang="en-US" dirty="0"/>
              <a:t>)</a:t>
            </a:r>
          </a:p>
          <a:p>
            <a:pPr lvl="0"/>
            <a:r>
              <a:rPr lang="en-US" dirty="0"/>
              <a:t>We should live life in view of the judgment (</a:t>
            </a:r>
            <a:r>
              <a:rPr lang="en-US" dirty="0">
                <a:solidFill>
                  <a:srgbClr val="FFFF00"/>
                </a:solidFill>
              </a:rPr>
              <a:t>12:13-14</a:t>
            </a:r>
            <a:r>
              <a:rPr lang="en-US" dirty="0"/>
              <a:t>)</a:t>
            </a:r>
          </a:p>
        </p:txBody>
      </p:sp>
    </p:spTree>
    <p:extLst>
      <p:ext uri="{BB962C8B-B14F-4D97-AF65-F5344CB8AC3E}">
        <p14:creationId xmlns:p14="http://schemas.microsoft.com/office/powerpoint/2010/main" val="740042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096FD0-388F-F17C-4C5E-66C8DA8B1A78}"/>
              </a:ext>
            </a:extLst>
          </p:cNvPr>
          <p:cNvSpPr/>
          <p:nvPr/>
        </p:nvSpPr>
        <p:spPr>
          <a:xfrm>
            <a:off x="334850" y="2266681"/>
            <a:ext cx="11500835" cy="4288665"/>
          </a:xfrm>
          <a:prstGeom prst="rect">
            <a:avLst/>
          </a:prstGeom>
          <a:solidFill>
            <a:schemeClr val="tx2">
              <a:lumMod val="10000"/>
            </a:schemeClr>
          </a:solidFill>
          <a:ln w="5715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BB38FE-B352-8221-B6BF-513171162A63}"/>
              </a:ext>
            </a:extLst>
          </p:cNvPr>
          <p:cNvSpPr>
            <a:spLocks noGrp="1"/>
          </p:cNvSpPr>
          <p:nvPr>
            <p:ph type="title"/>
          </p:nvPr>
        </p:nvSpPr>
        <p:spPr/>
        <p:txBody>
          <a:bodyPr>
            <a:normAutofit/>
          </a:bodyPr>
          <a:lstStyle/>
          <a:p>
            <a:r>
              <a:rPr lang="en-US" dirty="0"/>
              <a:t>Ecclesiastes 1:1-11  </a:t>
            </a:r>
            <a:br>
              <a:rPr lang="en-US" dirty="0"/>
            </a:br>
            <a:r>
              <a:rPr lang="en-US" dirty="0"/>
              <a:t>Prolog:  The things of this life are vanity</a:t>
            </a:r>
          </a:p>
        </p:txBody>
      </p:sp>
      <p:sp>
        <p:nvSpPr>
          <p:cNvPr id="3" name="Content Placeholder 2">
            <a:extLst>
              <a:ext uri="{FF2B5EF4-FFF2-40B4-BE49-F238E27FC236}">
                <a16:creationId xmlns:a16="http://schemas.microsoft.com/office/drawing/2014/main" id="{DD9F52BB-163E-F444-2A04-A4E49D4D76D8}"/>
              </a:ext>
            </a:extLst>
          </p:cNvPr>
          <p:cNvSpPr>
            <a:spLocks noGrp="1"/>
          </p:cNvSpPr>
          <p:nvPr>
            <p:ph idx="1"/>
          </p:nvPr>
        </p:nvSpPr>
        <p:spPr>
          <a:xfrm>
            <a:off x="680321" y="2611355"/>
            <a:ext cx="10717482" cy="3943991"/>
          </a:xfrm>
        </p:spPr>
        <p:txBody>
          <a:bodyPr>
            <a:normAutofit fontScale="92500" lnSpcReduction="10000"/>
          </a:bodyPr>
          <a:lstStyle/>
          <a:p>
            <a:pPr marL="0" lvl="0" indent="0">
              <a:buNone/>
            </a:pPr>
            <a:r>
              <a:rPr lang="en-US" dirty="0"/>
              <a:t>The earth runs mankind through its mill, generation after generation of man comes and goes but the earth continues (</a:t>
            </a:r>
            <a:r>
              <a:rPr lang="en-US" dirty="0">
                <a:solidFill>
                  <a:srgbClr val="FFFF00"/>
                </a:solidFill>
              </a:rPr>
              <a:t>1:4</a:t>
            </a:r>
            <a:r>
              <a:rPr lang="en-US" dirty="0"/>
              <a:t>).  You might say that from a distance, looking down at the earth, mankind works and tires (</a:t>
            </a:r>
            <a:r>
              <a:rPr lang="en-US" dirty="0">
                <a:solidFill>
                  <a:srgbClr val="FFFF00"/>
                </a:solidFill>
              </a:rPr>
              <a:t>1:3, 8</a:t>
            </a:r>
            <a:r>
              <a:rPr lang="en-US" dirty="0"/>
              <a:t>) and that cycle continues.     </a:t>
            </a:r>
          </a:p>
          <a:p>
            <a:pPr marL="0" lvl="0" indent="0">
              <a:buNone/>
            </a:pPr>
            <a:r>
              <a:rPr lang="en-US" dirty="0"/>
              <a:t>From a spiritual perspective, we understand that “our labor is not in vain in the Lord.” (</a:t>
            </a:r>
            <a:r>
              <a:rPr lang="en-US" dirty="0">
                <a:solidFill>
                  <a:srgbClr val="FFFF00"/>
                </a:solidFill>
              </a:rPr>
              <a:t>1 Corinthians 15:58</a:t>
            </a:r>
            <a:r>
              <a:rPr lang="en-US" dirty="0"/>
              <a:t>)  But if this life and its work is all there is, it is vain – our end would be just like the end of a beast – we live and then die (</a:t>
            </a:r>
            <a:r>
              <a:rPr lang="en-US" dirty="0">
                <a:solidFill>
                  <a:srgbClr val="FFFF00"/>
                </a:solidFill>
              </a:rPr>
              <a:t>Ecclesiastes 3:19</a:t>
            </a:r>
            <a:r>
              <a:rPr lang="en-US" dirty="0"/>
              <a:t>).</a:t>
            </a:r>
          </a:p>
          <a:p>
            <a:pPr marL="0" lvl="0" indent="0">
              <a:buNone/>
            </a:pPr>
            <a:r>
              <a:rPr lang="en-US" dirty="0"/>
              <a:t>The earth abides for ever (</a:t>
            </a:r>
            <a:r>
              <a:rPr lang="en-US" dirty="0">
                <a:solidFill>
                  <a:srgbClr val="FFFF00"/>
                </a:solidFill>
              </a:rPr>
              <a:t>1:4</a:t>
            </a:r>
            <a:r>
              <a:rPr lang="en-US" dirty="0"/>
              <a:t>) in comparison to mankind who comes and goes.  As someone once sung, “nothing lasts for ever but the earth and sky.”  We understand from </a:t>
            </a:r>
            <a:r>
              <a:rPr lang="en-US" dirty="0">
                <a:solidFill>
                  <a:srgbClr val="FFFF00"/>
                </a:solidFill>
              </a:rPr>
              <a:t>2 Peter 3:10 </a:t>
            </a:r>
            <a:r>
              <a:rPr lang="en-US" dirty="0"/>
              <a:t>that the earth will have a literal end at </a:t>
            </a:r>
            <a:r>
              <a:rPr lang="en-US" u="sng" dirty="0"/>
              <a:t>the second coming</a:t>
            </a:r>
            <a:r>
              <a:rPr lang="en-US" dirty="0"/>
              <a:t> of the Lord.  “For ever” in verse 4 is not in the sense of “never ending” (Watchtower) but “to time indefinite” but it is certainly “for ever” in comparison to the life of man.</a:t>
            </a:r>
          </a:p>
        </p:txBody>
      </p:sp>
    </p:spTree>
    <p:extLst>
      <p:ext uri="{BB962C8B-B14F-4D97-AF65-F5344CB8AC3E}">
        <p14:creationId xmlns:p14="http://schemas.microsoft.com/office/powerpoint/2010/main" val="2302846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8129</TotalTime>
  <Words>3565</Words>
  <Application>Microsoft Macintosh PowerPoint</Application>
  <PresentationFormat>Widescreen</PresentationFormat>
  <Paragraphs>122</Paragraphs>
  <Slides>27</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Trebuchet MS</vt:lpstr>
      <vt:lpstr>Berlin</vt:lpstr>
      <vt:lpstr>Ecclesiastes </vt:lpstr>
      <vt:lpstr>Authorship</vt:lpstr>
      <vt:lpstr>Authorship</vt:lpstr>
      <vt:lpstr>Key words and phrases</vt:lpstr>
      <vt:lpstr>Overall message</vt:lpstr>
      <vt:lpstr>Overall message</vt:lpstr>
      <vt:lpstr>Overall message</vt:lpstr>
      <vt:lpstr>Overall message</vt:lpstr>
      <vt:lpstr>Ecclesiastes 1:1-11   Prolog:  The things of this life are vanity</vt:lpstr>
      <vt:lpstr>Ecclesiastes 1:12 – 2:26   The works of man fall short to fully satisfy</vt:lpstr>
      <vt:lpstr>Ecclesiastes 1:12 – 2:26   The works of man fall short to fully satisfy</vt:lpstr>
      <vt:lpstr>Ecclesiastes 1:12 – 2:26   The works of man fall short to fully satisfy</vt:lpstr>
      <vt:lpstr>Ecclesiastes 3:1 – 5:20   God has a plan that he is working out (3:11).  Enjoy what he has given us, and trust him.</vt:lpstr>
      <vt:lpstr>Ecclesiastes 3:1 – 5:20   God has a plan that he is working out (3:11).  Enjoy what he has given us, and trust him.</vt:lpstr>
      <vt:lpstr>Ecclesiastes 3:1 – 5:20   God has a plan that he is working out (3:11).  Enjoy what he has given us, and trust him.</vt:lpstr>
      <vt:lpstr>Ecclesiastes 3:1 – 5:20   God has a plan that he is working out (3:11).  Enjoy what he has given us, and trust him.</vt:lpstr>
      <vt:lpstr>Ecclesiastes 6:1 – 8:15   Have the proper perspective on things of this life (some things are “better” than others)  </vt:lpstr>
      <vt:lpstr>Ecclesiastes 6:1 – 8:15   Have the proper perspective on things of this life (some things are “better” than others)  </vt:lpstr>
      <vt:lpstr>Ecclesiastes 6:1 – 8:15   Have the proper perspective on things of this life (some things are “better” than others)  </vt:lpstr>
      <vt:lpstr>Ecclesiastes 6:1 – 8:15   Have the proper perspective on things of this life (some things are “better” than others)  </vt:lpstr>
      <vt:lpstr>Ecclesiastes 8:16 – 10:20   Life is full of inequity, and death comes to all</vt:lpstr>
      <vt:lpstr>Ecclesiastes 8:16 – 10:20   Life is full of inequity, and death comes to all</vt:lpstr>
      <vt:lpstr>Ecclesiastes 8:16 – 10:20   Life is full of inequity, and death comes to all</vt:lpstr>
      <vt:lpstr>Ecclesiastes 11:1 – 12:14   Do good, enjoy life, but prepare for death</vt:lpstr>
      <vt:lpstr>Ecclesiastes 11:1 – 12:14   Do good, enjoy life, but prepare for death</vt:lpstr>
      <vt:lpstr>Ecclesiastes 12:13-14   Conclusion – Fear God and keep his commandments</vt:lpstr>
      <vt:lpstr>Last class:  Song of Solomon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Samuel 14:25-15:37</dc:title>
  <dc:creator>David Wheeler</dc:creator>
  <cp:lastModifiedBy>Brent Siota</cp:lastModifiedBy>
  <cp:revision>239</cp:revision>
  <dcterms:created xsi:type="dcterms:W3CDTF">2023-10-30T22:40:12Z</dcterms:created>
  <dcterms:modified xsi:type="dcterms:W3CDTF">2024-01-24T20:43:21Z</dcterms:modified>
</cp:coreProperties>
</file>